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64" r:id="rId3"/>
    <p:sldId id="257" r:id="rId4"/>
    <p:sldId id="265" r:id="rId5"/>
    <p:sldId id="261" r:id="rId6"/>
    <p:sldId id="270" r:id="rId7"/>
    <p:sldId id="272" r:id="rId8"/>
    <p:sldId id="278" r:id="rId9"/>
    <p:sldId id="262" r:id="rId10"/>
    <p:sldId id="258" r:id="rId11"/>
    <p:sldId id="279" r:id="rId12"/>
    <p:sldId id="275" r:id="rId13"/>
    <p:sldId id="276" r:id="rId14"/>
    <p:sldId id="259" r:id="rId15"/>
    <p:sldId id="266" r:id="rId16"/>
    <p:sldId id="268" r:id="rId17"/>
    <p:sldId id="273" r:id="rId18"/>
    <p:sldId id="267" r:id="rId19"/>
    <p:sldId id="271" r:id="rId20"/>
    <p:sldId id="260"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7"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143A4-E05D-4297-A84A-DEBFAC1EB6CE}"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149644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143A4-E05D-4297-A84A-DEBFAC1EB6CE}"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204286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143A4-E05D-4297-A84A-DEBFAC1EB6CE}"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224706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143A4-E05D-4297-A84A-DEBFAC1EB6CE}"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328712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E143A4-E05D-4297-A84A-DEBFAC1EB6CE}"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281260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143A4-E05D-4297-A84A-DEBFAC1EB6CE}"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121033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143A4-E05D-4297-A84A-DEBFAC1EB6CE}"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54537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143A4-E05D-4297-A84A-DEBFAC1EB6CE}"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306252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143A4-E05D-4297-A84A-DEBFAC1EB6CE}"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233036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E143A4-E05D-4297-A84A-DEBFAC1EB6CE}"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366733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E143A4-E05D-4297-A84A-DEBFAC1EB6CE}"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05B11-E752-4B0D-98E1-009EB3028AC6}" type="slidenum">
              <a:rPr lang="en-US" smtClean="0"/>
              <a:t>‹#›</a:t>
            </a:fld>
            <a:endParaRPr lang="en-US"/>
          </a:p>
        </p:txBody>
      </p:sp>
    </p:spTree>
    <p:extLst>
      <p:ext uri="{BB962C8B-B14F-4D97-AF65-F5344CB8AC3E}">
        <p14:creationId xmlns:p14="http://schemas.microsoft.com/office/powerpoint/2010/main" val="81723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143A4-E05D-4297-A84A-DEBFAC1EB6CE}" type="datetimeFigureOut">
              <a:rPr lang="en-US" smtClean="0"/>
              <a:t>4/14/2022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05B11-E752-4B0D-98E1-009EB3028AC6}" type="slidenum">
              <a:rPr lang="en-US" smtClean="0"/>
              <a:t>‹#›</a:t>
            </a:fld>
            <a:endParaRPr lang="en-US"/>
          </a:p>
        </p:txBody>
      </p:sp>
    </p:spTree>
    <p:extLst>
      <p:ext uri="{BB962C8B-B14F-4D97-AF65-F5344CB8AC3E}">
        <p14:creationId xmlns:p14="http://schemas.microsoft.com/office/powerpoint/2010/main" val="4263792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13468"/>
            <a:ext cx="12192000" cy="1809952"/>
          </a:xfrm>
        </p:spPr>
        <p:txBody>
          <a:bodyPr>
            <a:normAutofit/>
          </a:bodyPr>
          <a:lstStyle/>
          <a:p>
            <a:r>
              <a:rPr lang="en-US" b="1" dirty="0">
                <a:solidFill>
                  <a:schemeClr val="accent6">
                    <a:lumMod val="50000"/>
                  </a:schemeClr>
                </a:solidFill>
              </a:rPr>
              <a:t>Linking Relief, Rehabilitation, and Development (LRRD</a:t>
            </a:r>
            <a:r>
              <a:rPr lang="en-US" b="1" dirty="0" smtClean="0">
                <a:solidFill>
                  <a:schemeClr val="accent6">
                    <a:lumMod val="50000"/>
                  </a:schemeClr>
                </a:solidFill>
              </a:rPr>
              <a:t>)</a:t>
            </a:r>
            <a:endParaRPr lang="en-US" dirty="0">
              <a:solidFill>
                <a:schemeClr val="accent6">
                  <a:lumMod val="50000"/>
                </a:schemeClr>
              </a:solidFill>
            </a:endParaRPr>
          </a:p>
        </p:txBody>
      </p:sp>
      <p:sp>
        <p:nvSpPr>
          <p:cNvPr id="3" name="Subtitle 2"/>
          <p:cNvSpPr>
            <a:spLocks noGrp="1"/>
          </p:cNvSpPr>
          <p:nvPr>
            <p:ph type="subTitle" idx="1"/>
          </p:nvPr>
        </p:nvSpPr>
        <p:spPr>
          <a:xfrm>
            <a:off x="2747962" y="4941854"/>
            <a:ext cx="9144000" cy="1574692"/>
          </a:xfrm>
        </p:spPr>
        <p:txBody>
          <a:bodyPr>
            <a:normAutofit fontScale="92500" lnSpcReduction="10000"/>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a:solidFill>
                  <a:schemeClr val="bg1"/>
                </a:solidFill>
              </a:rPr>
              <a:t>	</a:t>
            </a:r>
            <a:r>
              <a:rPr lang="en-US" dirty="0" smtClean="0">
                <a:solidFill>
                  <a:schemeClr val="bg1"/>
                </a:solidFill>
              </a:rPr>
              <a:t>							</a:t>
            </a:r>
            <a:r>
              <a:rPr lang="en-US" dirty="0" err="1" smtClean="0"/>
              <a:t>Uzma</a:t>
            </a:r>
            <a:r>
              <a:rPr lang="en-US" dirty="0" smtClean="0"/>
              <a:t> </a:t>
            </a:r>
            <a:r>
              <a:rPr lang="en-US" dirty="0" err="1" smtClean="0"/>
              <a:t>Shahid</a:t>
            </a:r>
            <a:endParaRPr lang="en-US" dirty="0"/>
          </a:p>
        </p:txBody>
      </p:sp>
      <p:pic>
        <p:nvPicPr>
          <p:cNvPr id="5124" name="Picture 4" descr="Image result for Linking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4059095"/>
            <a:ext cx="2447925" cy="2457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966" y="877883"/>
            <a:ext cx="1727625" cy="1723172"/>
          </a:xfrm>
          <a:prstGeom prst="rect">
            <a:avLst/>
          </a:prstGeom>
        </p:spPr>
      </p:pic>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758"/>
            <a:ext cx="1390739" cy="50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2877" y="25758"/>
            <a:ext cx="1495806" cy="5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46120" y="43768"/>
            <a:ext cx="1345880" cy="48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54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4" y="103868"/>
            <a:ext cx="11941046" cy="1325563"/>
          </a:xfrm>
        </p:spPr>
        <p:txBody>
          <a:bodyPr>
            <a:normAutofit/>
          </a:bodyPr>
          <a:lstStyle/>
          <a:p>
            <a:r>
              <a:rPr lang="en-US" sz="4000" dirty="0" smtClean="0">
                <a:solidFill>
                  <a:srgbClr val="00B0F0"/>
                </a:solidFill>
              </a:rPr>
              <a:t>The Concept has Evolved over Time and Today Implies Adopting A Continuum Approach.</a:t>
            </a:r>
            <a:endParaRPr lang="en-US" sz="4000" dirty="0">
              <a:solidFill>
                <a:srgbClr val="00B0F0"/>
              </a:solidFill>
            </a:endParaRPr>
          </a:p>
        </p:txBody>
      </p:sp>
      <p:sp>
        <p:nvSpPr>
          <p:cNvPr id="3" name="Content Placeholder 2"/>
          <p:cNvSpPr>
            <a:spLocks noGrp="1"/>
          </p:cNvSpPr>
          <p:nvPr>
            <p:ph idx="1"/>
          </p:nvPr>
        </p:nvSpPr>
        <p:spPr>
          <a:xfrm>
            <a:off x="250954" y="1429431"/>
            <a:ext cx="11941046" cy="4816823"/>
          </a:xfrm>
        </p:spPr>
        <p:txBody>
          <a:bodyPr>
            <a:normAutofit fontScale="92500" lnSpcReduction="20000"/>
          </a:bodyPr>
          <a:lstStyle/>
          <a:p>
            <a:r>
              <a:rPr lang="en-US" dirty="0"/>
              <a:t>Initially, LRRD was conceived as a </a:t>
            </a:r>
            <a:r>
              <a:rPr lang="en-US" b="1" dirty="0"/>
              <a:t>linear continuum sequence</a:t>
            </a:r>
            <a:r>
              <a:rPr lang="en-US" dirty="0"/>
              <a:t>: rehabilitation would follow the relief phase, to be succeeded in turn by classic development co-operation. </a:t>
            </a:r>
            <a:endParaRPr lang="en-US" dirty="0" smtClean="0"/>
          </a:p>
          <a:p>
            <a:r>
              <a:rPr lang="en-US" dirty="0" smtClean="0"/>
              <a:t>However</a:t>
            </a:r>
            <a:r>
              <a:rPr lang="en-US" dirty="0"/>
              <a:t>, experience from the 1990s demonstrated that treating relief, rehabilitation and development as separate processes failed to respond to the complexity of a number of crisis situations. </a:t>
            </a:r>
            <a:endParaRPr lang="en-US" dirty="0" smtClean="0"/>
          </a:p>
          <a:p>
            <a:r>
              <a:rPr lang="en-US" dirty="0" smtClean="0"/>
              <a:t>In </a:t>
            </a:r>
            <a:r>
              <a:rPr lang="en-US" dirty="0"/>
              <a:t>certain cases, such as protracted or post-conflict situations, the changing nature of the operational environment makes it difficult to adopt each response separately and in turn. </a:t>
            </a:r>
            <a:endParaRPr lang="en-US" dirty="0" smtClean="0"/>
          </a:p>
          <a:p>
            <a:r>
              <a:rPr lang="en-US" dirty="0" smtClean="0"/>
              <a:t>As </a:t>
            </a:r>
            <a:r>
              <a:rPr lang="en-US" dirty="0"/>
              <a:t>a result, the continuum approach was abandoned in </a:t>
            </a:r>
            <a:r>
              <a:rPr lang="en-US" dirty="0" smtClean="0"/>
              <a:t>favor </a:t>
            </a:r>
            <a:r>
              <a:rPr lang="en-US" dirty="0"/>
              <a:t>of </a:t>
            </a:r>
            <a:r>
              <a:rPr lang="en-US" b="1" dirty="0"/>
              <a:t>a </a:t>
            </a:r>
            <a:r>
              <a:rPr lang="en-US" b="1" dirty="0" smtClean="0"/>
              <a:t>continuum </a:t>
            </a:r>
            <a:r>
              <a:rPr lang="en-US" dirty="0"/>
              <a:t>approach, which departs from a scenario of simultaneous and complementary use of different aid instruments. </a:t>
            </a:r>
            <a:endParaRPr lang="en-US" dirty="0" smtClean="0"/>
          </a:p>
          <a:p>
            <a:r>
              <a:rPr lang="en-US" dirty="0" smtClean="0"/>
              <a:t>Since </a:t>
            </a:r>
            <a:r>
              <a:rPr lang="en-US" dirty="0"/>
              <a:t>2000, security policy actors have entered the debate on LRRD and provided another perspective. Privileging questions related to security transition, these actors call for a more comprehensive approach to ensure greater coherence between security, development and humanitarian </a:t>
            </a:r>
            <a:r>
              <a:rPr lang="en-US" dirty="0" smtClean="0"/>
              <a:t>assistance.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1437" y="5783810"/>
            <a:ext cx="927277" cy="924887"/>
          </a:xfrm>
          <a:prstGeom prst="rect">
            <a:avLst/>
          </a:prstGeom>
        </p:spPr>
      </p:pic>
    </p:spTree>
    <p:extLst>
      <p:ext uri="{BB962C8B-B14F-4D97-AF65-F5344CB8AC3E}">
        <p14:creationId xmlns:p14="http://schemas.microsoft.com/office/powerpoint/2010/main" val="2923235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7017"/>
            <a:ext cx="10515600" cy="5549946"/>
          </a:xfrm>
        </p:spPr>
        <p:txBody>
          <a:bodyPr>
            <a:normAutofit/>
          </a:bodyPr>
          <a:lstStyle/>
          <a:p>
            <a:pPr marL="0" indent="0">
              <a:buNone/>
            </a:pPr>
            <a:r>
              <a:rPr lang="en-US" sz="4000" i="1" dirty="0" smtClean="0">
                <a:solidFill>
                  <a:srgbClr val="00B0F0"/>
                </a:solidFill>
              </a:rPr>
              <a:t>“Emergency </a:t>
            </a:r>
            <a:r>
              <a:rPr lang="en-US" sz="4000" i="1" dirty="0">
                <a:solidFill>
                  <a:srgbClr val="00B0F0"/>
                </a:solidFill>
              </a:rPr>
              <a:t>relief and development should not be regarded as alternatives; one provides a starting point and a foundation for the other.  Relief requirements must be met in a way which form the outset provides a foundation for lasting </a:t>
            </a:r>
            <a:r>
              <a:rPr lang="en-US" sz="4000" i="1" dirty="0" smtClean="0">
                <a:solidFill>
                  <a:srgbClr val="00B0F0"/>
                </a:solidFill>
              </a:rPr>
              <a:t>development”</a:t>
            </a:r>
          </a:p>
          <a:p>
            <a:pPr marL="0" indent="0">
              <a:buNone/>
            </a:pPr>
            <a:r>
              <a:rPr lang="en-US" sz="4000" i="1" dirty="0">
                <a:solidFill>
                  <a:srgbClr val="00B0F0"/>
                </a:solidFill>
              </a:rPr>
              <a:t>	</a:t>
            </a:r>
            <a:r>
              <a:rPr lang="en-US" sz="4000" i="1" dirty="0" smtClean="0">
                <a:solidFill>
                  <a:srgbClr val="00B0F0"/>
                </a:solidFill>
              </a:rPr>
              <a:t>			(UN </a:t>
            </a:r>
            <a:r>
              <a:rPr lang="en-US" sz="4000" i="1" dirty="0">
                <a:solidFill>
                  <a:srgbClr val="00B0F0"/>
                </a:solidFill>
              </a:rPr>
              <a:t>Secretary General, 1995</a:t>
            </a:r>
            <a:r>
              <a:rPr lang="en-US" sz="4000" i="1" dirty="0" smtClean="0">
                <a:solidFill>
                  <a:srgbClr val="00B0F0"/>
                </a:solidFill>
              </a:rPr>
              <a:t>)</a:t>
            </a:r>
          </a:p>
          <a:p>
            <a:endParaRPr lang="en-US" dirty="0"/>
          </a:p>
        </p:txBody>
      </p:sp>
    </p:spTree>
    <p:extLst>
      <p:ext uri="{BB962C8B-B14F-4D97-AF65-F5344CB8AC3E}">
        <p14:creationId xmlns:p14="http://schemas.microsoft.com/office/powerpoint/2010/main" val="395502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Continuum Paradigms </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Continuum refer to a process wherein there is linear link between the relief, rehabilitation and development activities. </a:t>
            </a:r>
          </a:p>
          <a:p>
            <a:r>
              <a:rPr lang="en-US" dirty="0" smtClean="0"/>
              <a:t>Clear moments of intervention: the relief phase, rehabilitation phase and development phase when relief and rehab phase over </a:t>
            </a:r>
          </a:p>
          <a:p>
            <a:r>
              <a:rPr lang="en-US" dirty="0" smtClean="0"/>
              <a:t>More focus on the relief activities and helping to alleviate the suffering of the people  and little attention to give the pre-crises situation. </a:t>
            </a:r>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677" y="5387013"/>
            <a:ext cx="927277" cy="924887"/>
          </a:xfrm>
          <a:prstGeom prst="rect">
            <a:avLst/>
          </a:prstGeom>
        </p:spPr>
      </p:pic>
    </p:spTree>
    <p:extLst>
      <p:ext uri="{BB962C8B-B14F-4D97-AF65-F5344CB8AC3E}">
        <p14:creationId xmlns:p14="http://schemas.microsoft.com/office/powerpoint/2010/main" val="438911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Continuum </a:t>
            </a:r>
            <a:r>
              <a:rPr lang="en-US" dirty="0">
                <a:solidFill>
                  <a:srgbClr val="00B0F0"/>
                </a:solidFill>
              </a:rPr>
              <a:t>Paradigms</a:t>
            </a:r>
          </a:p>
        </p:txBody>
      </p:sp>
      <p:sp>
        <p:nvSpPr>
          <p:cNvPr id="3" name="Content Placeholder 2"/>
          <p:cNvSpPr>
            <a:spLocks noGrp="1"/>
          </p:cNvSpPr>
          <p:nvPr>
            <p:ph idx="1"/>
          </p:nvPr>
        </p:nvSpPr>
        <p:spPr/>
        <p:txBody>
          <a:bodyPr/>
          <a:lstStyle/>
          <a:p>
            <a:r>
              <a:rPr lang="en-US" dirty="0" smtClean="0"/>
              <a:t>Continuum </a:t>
            </a:r>
            <a:r>
              <a:rPr lang="en-US" dirty="0"/>
              <a:t>does not define the disaster crises in term of sequences but views emergency or disaster response as two pronged approach. It is holistic response based on integral development right from the beginning. </a:t>
            </a:r>
            <a:endParaRPr lang="en-US" dirty="0" smtClean="0"/>
          </a:p>
          <a:p>
            <a:r>
              <a:rPr lang="en-US" dirty="0" smtClean="0"/>
              <a:t>More </a:t>
            </a:r>
            <a:r>
              <a:rPr lang="en-US" dirty="0"/>
              <a:t>integral and less compartmentalized. </a:t>
            </a:r>
            <a:endParaRPr lang="en-US" dirty="0" smtClean="0"/>
          </a:p>
          <a:p>
            <a:r>
              <a:rPr lang="en-US" dirty="0" smtClean="0"/>
              <a:t>Specific intervention unite in order to take into account the relief, rehab and development aspects in the implementation strategies</a:t>
            </a:r>
          </a:p>
          <a:p>
            <a:r>
              <a:rPr lang="en-US" dirty="0" smtClean="0"/>
              <a:t>Development activities are natural outcomes of relief and rehab </a:t>
            </a:r>
          </a:p>
          <a:p>
            <a:pPr marL="0" indent="0">
              <a:buNone/>
            </a:pPr>
            <a:r>
              <a:rPr lang="en-US" dirty="0" smtClean="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677" y="5387013"/>
            <a:ext cx="927277" cy="924887"/>
          </a:xfrm>
          <a:prstGeom prst="rect">
            <a:avLst/>
          </a:prstGeom>
        </p:spPr>
      </p:pic>
    </p:spTree>
    <p:extLst>
      <p:ext uri="{BB962C8B-B14F-4D97-AF65-F5344CB8AC3E}">
        <p14:creationId xmlns:p14="http://schemas.microsoft.com/office/powerpoint/2010/main" val="311826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02" y="267124"/>
            <a:ext cx="10515600" cy="653778"/>
          </a:xfrm>
        </p:spPr>
        <p:txBody>
          <a:bodyPr>
            <a:normAutofit fontScale="90000"/>
          </a:bodyPr>
          <a:lstStyle/>
          <a:p>
            <a:r>
              <a:rPr lang="en-US" dirty="0">
                <a:solidFill>
                  <a:srgbClr val="00B0F0"/>
                </a:solidFill>
              </a:rPr>
              <a:t>Is it a New Agenda?</a:t>
            </a:r>
          </a:p>
        </p:txBody>
      </p:sp>
      <p:sp>
        <p:nvSpPr>
          <p:cNvPr id="3" name="Content Placeholder 2"/>
          <p:cNvSpPr>
            <a:spLocks noGrp="1"/>
          </p:cNvSpPr>
          <p:nvPr>
            <p:ph idx="1"/>
          </p:nvPr>
        </p:nvSpPr>
        <p:spPr>
          <a:xfrm>
            <a:off x="348802" y="1023933"/>
            <a:ext cx="11750929" cy="5132169"/>
          </a:xfrm>
        </p:spPr>
        <p:txBody>
          <a:bodyPr>
            <a:normAutofit/>
          </a:bodyPr>
          <a:lstStyle/>
          <a:p>
            <a:r>
              <a:rPr lang="en-US" dirty="0"/>
              <a:t>The Nexus is a continuation of long-running efforts to link humanitarian and development actions for the building of </a:t>
            </a:r>
            <a:r>
              <a:rPr lang="en-US" dirty="0" smtClean="0"/>
              <a:t>long term </a:t>
            </a:r>
            <a:r>
              <a:rPr lang="en-US" dirty="0"/>
              <a:t>resilience, especially in protracted crises, complex emergencies or situations of chronic vulnerability. </a:t>
            </a:r>
            <a:endParaRPr lang="en-US" dirty="0" smtClean="0"/>
          </a:p>
          <a:p>
            <a:r>
              <a:rPr lang="en-US" dirty="0" smtClean="0"/>
              <a:t>This </a:t>
            </a:r>
            <a:r>
              <a:rPr lang="en-US" dirty="0"/>
              <a:t>way of thinking began to take form in the Linking Relief, Rehabilitation and Development (LRRD) approach, which emerged in the 1990s and then taken up in resilience discussions as of the early 2000s. </a:t>
            </a:r>
            <a:endParaRPr lang="en-US" dirty="0" smtClean="0"/>
          </a:p>
          <a:p>
            <a:r>
              <a:rPr lang="en-US" dirty="0" smtClean="0"/>
              <a:t>LRRD </a:t>
            </a:r>
            <a:r>
              <a:rPr lang="en-US" dirty="0"/>
              <a:t>is an approach to programming that focuses on a better transition between humanitarian, rehabilitation and development activities. However, it has been criticized for being too linear in nature. </a:t>
            </a:r>
            <a:endParaRPr lang="en-US" dirty="0" smtClean="0"/>
          </a:p>
          <a:p>
            <a:r>
              <a:rPr lang="en-US" dirty="0" smtClean="0"/>
              <a:t>With </a:t>
            </a:r>
            <a:r>
              <a:rPr lang="en-US" dirty="0"/>
              <a:t>global displacement and humanitarian needs soaring as of 2012, emergencies have become protracted and assistance is needed to address both short-term and long-term vulnerabilities. </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0982" y="5789422"/>
            <a:ext cx="927277" cy="924887"/>
          </a:xfrm>
          <a:prstGeom prst="rect">
            <a:avLst/>
          </a:prstGeom>
        </p:spPr>
      </p:pic>
    </p:spTree>
    <p:extLst>
      <p:ext uri="{BB962C8B-B14F-4D97-AF65-F5344CB8AC3E}">
        <p14:creationId xmlns:p14="http://schemas.microsoft.com/office/powerpoint/2010/main" val="586355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412" y="682948"/>
            <a:ext cx="11454991" cy="5421637"/>
          </a:xfrm>
        </p:spPr>
        <p:txBody>
          <a:bodyPr>
            <a:normAutofit fontScale="85000" lnSpcReduction="20000"/>
          </a:bodyPr>
          <a:lstStyle/>
          <a:p>
            <a:pPr algn="just"/>
            <a:r>
              <a:rPr lang="en-US" dirty="0"/>
              <a:t>The focus of the international community thus has shifted towards resilience and conflict prevention in order to bring to an end the cycle of aid dependency or reduce the possibility of fragility and conflict in the first place. </a:t>
            </a:r>
            <a:endParaRPr lang="en-US" dirty="0" smtClean="0"/>
          </a:p>
          <a:p>
            <a:pPr algn="just"/>
            <a:r>
              <a:rPr lang="en-US" dirty="0" smtClean="0"/>
              <a:t>To </a:t>
            </a:r>
            <a:r>
              <a:rPr lang="en-US" dirty="0"/>
              <a:t>achieve such goals, the international community has recognized </a:t>
            </a:r>
            <a:r>
              <a:rPr lang="en-US" dirty="0" smtClean="0"/>
              <a:t>that</a:t>
            </a:r>
          </a:p>
          <a:p>
            <a:pPr algn="just"/>
            <a:r>
              <a:rPr lang="en-US" dirty="0"/>
              <a:t>H</a:t>
            </a:r>
            <a:r>
              <a:rPr lang="en-US" dirty="0" smtClean="0"/>
              <a:t>umanitarian </a:t>
            </a:r>
            <a:r>
              <a:rPr lang="en-US" dirty="0"/>
              <a:t>and development actors need to coordinate </a:t>
            </a:r>
            <a:r>
              <a:rPr lang="en-US" dirty="0" smtClean="0"/>
              <a:t>better and work </a:t>
            </a:r>
            <a:r>
              <a:rPr lang="en-US" dirty="0"/>
              <a:t>more efficiently, </a:t>
            </a:r>
            <a:endParaRPr lang="en-US" dirty="0" smtClean="0"/>
          </a:p>
          <a:p>
            <a:pPr algn="just"/>
            <a:r>
              <a:rPr lang="en-US" dirty="0" smtClean="0"/>
              <a:t>New </a:t>
            </a:r>
            <a:r>
              <a:rPr lang="en-US" dirty="0"/>
              <a:t>funding mechanisms need to be created, </a:t>
            </a:r>
            <a:endParaRPr lang="en-US" dirty="0" smtClean="0"/>
          </a:p>
          <a:p>
            <a:pPr algn="just"/>
            <a:r>
              <a:rPr lang="en-US" dirty="0"/>
              <a:t>T</a:t>
            </a:r>
            <a:r>
              <a:rPr lang="en-US" dirty="0" smtClean="0"/>
              <a:t>he </a:t>
            </a:r>
            <a:r>
              <a:rPr lang="en-US" dirty="0"/>
              <a:t>approach to providing aid needs to change. </a:t>
            </a:r>
            <a:endParaRPr lang="en-US" dirty="0" smtClean="0"/>
          </a:p>
          <a:p>
            <a:pPr algn="just"/>
            <a:r>
              <a:rPr lang="en-US" dirty="0" smtClean="0"/>
              <a:t>UN-led </a:t>
            </a:r>
            <a:r>
              <a:rPr lang="en-US" dirty="0"/>
              <a:t>initiatives for the new ways of working include collective outcomes, comparative advantages and multi-year frameworks. </a:t>
            </a:r>
            <a:endParaRPr lang="en-US" dirty="0" smtClean="0"/>
          </a:p>
          <a:p>
            <a:pPr algn="just"/>
            <a:r>
              <a:rPr lang="en-US" dirty="0"/>
              <a:t>P</a:t>
            </a:r>
            <a:r>
              <a:rPr lang="en-US" dirty="0" smtClean="0"/>
              <a:t>eace </a:t>
            </a:r>
            <a:r>
              <a:rPr lang="en-US" dirty="0"/>
              <a:t>was added as a third pillar inherently tied to the success of the long-term sustainability and impact humanitarian and development assistance. </a:t>
            </a:r>
            <a:endParaRPr lang="en-US" dirty="0" smtClean="0"/>
          </a:p>
          <a:p>
            <a:pPr algn="just"/>
            <a:r>
              <a:rPr lang="en-US" dirty="0"/>
              <a:t>T</a:t>
            </a:r>
            <a:r>
              <a:rPr lang="en-US" dirty="0" smtClean="0"/>
              <a:t>he </a:t>
            </a:r>
            <a:r>
              <a:rPr lang="en-US" dirty="0"/>
              <a:t>humanitarian-development-peace Nexus is a framework that goes beyond a single program and encompasses all these changes: better collaboration between actors, complementary and coherent responses, prevention, and changes in financing </a:t>
            </a:r>
            <a:r>
              <a:rPr lang="en-US" dirty="0" smtClean="0"/>
              <a:t>mechanisms.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126" y="5899719"/>
            <a:ext cx="927277" cy="924887"/>
          </a:xfrm>
          <a:prstGeom prst="rect">
            <a:avLst/>
          </a:prstGeom>
        </p:spPr>
      </p:pic>
    </p:spTree>
    <p:extLst>
      <p:ext uri="{BB962C8B-B14F-4D97-AF65-F5344CB8AC3E}">
        <p14:creationId xmlns:p14="http://schemas.microsoft.com/office/powerpoint/2010/main" val="2180966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46184"/>
            <a:ext cx="10515600" cy="1325563"/>
          </a:xfrm>
        </p:spPr>
        <p:txBody>
          <a:bodyPr>
            <a:normAutofit/>
          </a:bodyPr>
          <a:lstStyle/>
          <a:p>
            <a:r>
              <a:rPr lang="en-US" sz="4800" dirty="0">
                <a:solidFill>
                  <a:srgbClr val="00B0F0"/>
                </a:solidFill>
              </a:rPr>
              <a:t>The </a:t>
            </a:r>
            <a:r>
              <a:rPr lang="en-US" sz="4800" dirty="0" smtClean="0">
                <a:solidFill>
                  <a:srgbClr val="00B0F0"/>
                </a:solidFill>
              </a:rPr>
              <a:t>Renewed Interest </a:t>
            </a:r>
            <a:r>
              <a:rPr lang="en-US" sz="4800" dirty="0">
                <a:solidFill>
                  <a:srgbClr val="00B0F0"/>
                </a:solidFill>
              </a:rPr>
              <a:t>in LRRD</a:t>
            </a:r>
          </a:p>
        </p:txBody>
      </p:sp>
      <p:sp>
        <p:nvSpPr>
          <p:cNvPr id="3" name="Content Placeholder 2"/>
          <p:cNvSpPr>
            <a:spLocks noGrp="1"/>
          </p:cNvSpPr>
          <p:nvPr>
            <p:ph idx="1"/>
          </p:nvPr>
        </p:nvSpPr>
        <p:spPr>
          <a:xfrm>
            <a:off x="838198" y="1825624"/>
            <a:ext cx="11203547" cy="4072900"/>
          </a:xfrm>
        </p:spPr>
        <p:txBody>
          <a:bodyPr>
            <a:normAutofit lnSpcReduction="10000"/>
          </a:bodyPr>
          <a:lstStyle/>
          <a:p>
            <a:r>
              <a:rPr lang="en-US" b="1" dirty="0" smtClean="0"/>
              <a:t>Resilience</a:t>
            </a:r>
          </a:p>
          <a:p>
            <a:r>
              <a:rPr lang="en-US" b="1" dirty="0" smtClean="0"/>
              <a:t>Coordinating</a:t>
            </a:r>
            <a:r>
              <a:rPr lang="en-US" dirty="0" smtClean="0"/>
              <a:t> </a:t>
            </a:r>
            <a:r>
              <a:rPr lang="en-US" dirty="0"/>
              <a:t>response strategies to enhance resilience</a:t>
            </a:r>
            <a:r>
              <a:rPr lang="en-US" dirty="0" smtClean="0"/>
              <a:t>,</a:t>
            </a:r>
          </a:p>
          <a:p>
            <a:r>
              <a:rPr lang="en-US" dirty="0"/>
              <a:t>F</a:t>
            </a:r>
            <a:r>
              <a:rPr lang="en-US" dirty="0" smtClean="0"/>
              <a:t>ocusing </a:t>
            </a:r>
            <a:r>
              <a:rPr lang="en-US" dirty="0"/>
              <a:t>humanitarian and development assistance on respective comparative </a:t>
            </a:r>
            <a:r>
              <a:rPr lang="en-US" dirty="0" smtClean="0"/>
              <a:t>advantages,</a:t>
            </a:r>
          </a:p>
          <a:p>
            <a:r>
              <a:rPr lang="en-US" dirty="0" smtClean="0"/>
              <a:t>Exploiting </a:t>
            </a:r>
            <a:r>
              <a:rPr lang="en-US" dirty="0"/>
              <a:t>the flexibility offered by existing financing instruments, </a:t>
            </a:r>
            <a:r>
              <a:rPr lang="en-US" dirty="0" smtClean="0"/>
              <a:t> </a:t>
            </a:r>
            <a:r>
              <a:rPr lang="en-US" dirty="0"/>
              <a:t>encouraging </a:t>
            </a:r>
            <a:r>
              <a:rPr lang="en-US" b="1" dirty="0"/>
              <a:t>'cross-learning' </a:t>
            </a:r>
            <a:r>
              <a:rPr lang="en-US" dirty="0"/>
              <a:t>of humanitarian and development experiences in projects supporting resilience</a:t>
            </a:r>
            <a:r>
              <a:rPr lang="en-US" dirty="0" smtClean="0"/>
              <a:t>,</a:t>
            </a:r>
          </a:p>
          <a:p>
            <a:r>
              <a:rPr lang="en-US" dirty="0" smtClean="0"/>
              <a:t>O</a:t>
            </a:r>
            <a:r>
              <a:rPr lang="en-US" dirty="0" smtClean="0"/>
              <a:t>rganizing </a:t>
            </a:r>
            <a:r>
              <a:rPr lang="en-US" dirty="0"/>
              <a:t>early exchanges of information and opinions </a:t>
            </a:r>
            <a:r>
              <a:rPr lang="en-US" dirty="0" smtClean="0"/>
              <a:t>between humanitarian </a:t>
            </a:r>
            <a:r>
              <a:rPr lang="en-US" dirty="0"/>
              <a:t>and development services on all proposed 'resilience' programmes and projects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161" y="5714519"/>
            <a:ext cx="927277" cy="924887"/>
          </a:xfrm>
          <a:prstGeom prst="rect">
            <a:avLst/>
          </a:prstGeom>
        </p:spPr>
      </p:pic>
    </p:spTree>
    <p:extLst>
      <p:ext uri="{BB962C8B-B14F-4D97-AF65-F5344CB8AC3E}">
        <p14:creationId xmlns:p14="http://schemas.microsoft.com/office/powerpoint/2010/main" val="855136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1" y="230032"/>
            <a:ext cx="10523827" cy="901700"/>
          </a:xfrm>
        </p:spPr>
        <p:txBody>
          <a:bodyPr>
            <a:normAutofit/>
          </a:bodyPr>
          <a:lstStyle/>
          <a:p>
            <a:r>
              <a:rPr lang="en-US" sz="4800" dirty="0">
                <a:solidFill>
                  <a:srgbClr val="00B0F0"/>
                </a:solidFill>
              </a:rPr>
              <a:t>Resilience</a:t>
            </a:r>
            <a:r>
              <a:rPr lang="en-US" dirty="0" smtClean="0"/>
              <a:t> </a:t>
            </a:r>
            <a:endParaRPr lang="en-US" dirty="0"/>
          </a:p>
        </p:txBody>
      </p:sp>
      <p:pic>
        <p:nvPicPr>
          <p:cNvPr id="307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882" y="1028701"/>
            <a:ext cx="10147300" cy="5680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832" y="5786258"/>
            <a:ext cx="927277" cy="924887"/>
          </a:xfrm>
          <a:prstGeom prst="rect">
            <a:avLst/>
          </a:prstGeom>
        </p:spPr>
      </p:pic>
    </p:spTree>
    <p:extLst>
      <p:ext uri="{BB962C8B-B14F-4D97-AF65-F5344CB8AC3E}">
        <p14:creationId xmlns:p14="http://schemas.microsoft.com/office/powerpoint/2010/main" val="34323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123825"/>
            <a:ext cx="11475434" cy="1325563"/>
          </a:xfrm>
        </p:spPr>
        <p:txBody>
          <a:bodyPr/>
          <a:lstStyle/>
          <a:p>
            <a:r>
              <a:rPr lang="en-US" dirty="0" smtClean="0">
                <a:solidFill>
                  <a:srgbClr val="00B0F0"/>
                </a:solidFill>
              </a:rPr>
              <a:t>The Proposed  Question While Developing The Program</a:t>
            </a:r>
            <a:endParaRPr lang="en-US" dirty="0">
              <a:solidFill>
                <a:srgbClr val="00B0F0"/>
              </a:solidFill>
            </a:endParaRPr>
          </a:p>
        </p:txBody>
      </p:sp>
      <p:sp>
        <p:nvSpPr>
          <p:cNvPr id="3" name="Content Placeholder 2"/>
          <p:cNvSpPr>
            <a:spLocks noGrp="1"/>
          </p:cNvSpPr>
          <p:nvPr>
            <p:ph idx="1"/>
          </p:nvPr>
        </p:nvSpPr>
        <p:spPr>
          <a:xfrm>
            <a:off x="386366" y="1603935"/>
            <a:ext cx="11578106" cy="4706712"/>
          </a:xfrm>
        </p:spPr>
        <p:txBody>
          <a:bodyPr>
            <a:noAutofit/>
          </a:bodyPr>
          <a:lstStyle/>
          <a:p>
            <a:pPr marL="514350" indent="-514350">
              <a:buFont typeface="+mj-lt"/>
              <a:buAutoNum type="arabicPeriod"/>
            </a:pPr>
            <a:r>
              <a:rPr lang="en-US" dirty="0" smtClean="0"/>
              <a:t>What </a:t>
            </a:r>
            <a:r>
              <a:rPr lang="en-US" dirty="0"/>
              <a:t>specific strategies do programs employ to link Humanitarian and Development interventions at program planning/design and operational levels? </a:t>
            </a:r>
            <a:endParaRPr lang="en-US" dirty="0"/>
          </a:p>
          <a:p>
            <a:pPr marL="514350" indent="-514350">
              <a:buFont typeface="+mj-lt"/>
              <a:buAutoNum type="arabicPeriod"/>
            </a:pPr>
            <a:r>
              <a:rPr lang="en-US" dirty="0" smtClean="0"/>
              <a:t>Are </a:t>
            </a:r>
            <a:r>
              <a:rPr lang="en-US" dirty="0"/>
              <a:t>the factors that support/enable program outcomes and LRRD operational linkages defined? </a:t>
            </a:r>
            <a:endParaRPr lang="en-US" dirty="0"/>
          </a:p>
          <a:p>
            <a:pPr marL="514350" indent="-514350">
              <a:buFont typeface="+mj-lt"/>
              <a:buAutoNum type="arabicPeriod"/>
            </a:pPr>
            <a:r>
              <a:rPr lang="en-US" dirty="0" smtClean="0"/>
              <a:t>Are </a:t>
            </a:r>
            <a:r>
              <a:rPr lang="en-US" dirty="0"/>
              <a:t>the factors that disenable program outcomes and LRRD operational linkages defined? </a:t>
            </a:r>
            <a:endParaRPr lang="en-US" dirty="0"/>
          </a:p>
          <a:p>
            <a:pPr marL="514350" indent="-514350">
              <a:buFont typeface="+mj-lt"/>
              <a:buAutoNum type="arabicPeriod"/>
            </a:pPr>
            <a:r>
              <a:rPr lang="en-US" dirty="0" smtClean="0"/>
              <a:t>What </a:t>
            </a:r>
            <a:r>
              <a:rPr lang="en-US" dirty="0"/>
              <a:t>are the </a:t>
            </a:r>
            <a:r>
              <a:rPr lang="en-US" dirty="0" smtClean="0"/>
              <a:t>forecast </a:t>
            </a:r>
            <a:r>
              <a:rPr lang="en-US" dirty="0"/>
              <a:t>impacts of these interventions (e.g. program assessments, beneficiary impact assessments, developed outcome measures), including specific contributions of effective phase linkage to program outcomes?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8558" y="5975797"/>
            <a:ext cx="672687" cy="670953"/>
          </a:xfrm>
          <a:prstGeom prst="rect">
            <a:avLst/>
          </a:prstGeom>
        </p:spPr>
      </p:pic>
    </p:spTree>
    <p:extLst>
      <p:ext uri="{BB962C8B-B14F-4D97-AF65-F5344CB8AC3E}">
        <p14:creationId xmlns:p14="http://schemas.microsoft.com/office/powerpoint/2010/main" val="383806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99" y="219768"/>
            <a:ext cx="10515600" cy="930275"/>
          </a:xfrm>
        </p:spPr>
        <p:txBody>
          <a:bodyPr/>
          <a:lstStyle/>
          <a:p>
            <a:r>
              <a:rPr lang="en-US" dirty="0" smtClean="0">
                <a:solidFill>
                  <a:srgbClr val="00B0F0"/>
                </a:solidFill>
              </a:rPr>
              <a:t>Needed for Organizations</a:t>
            </a:r>
            <a:endParaRPr lang="en-US" dirty="0">
              <a:solidFill>
                <a:srgbClr val="00B0F0"/>
              </a:solidFill>
            </a:endParaRPr>
          </a:p>
        </p:txBody>
      </p:sp>
      <p:sp>
        <p:nvSpPr>
          <p:cNvPr id="3" name="Content Placeholder 2"/>
          <p:cNvSpPr>
            <a:spLocks noGrp="1"/>
          </p:cNvSpPr>
          <p:nvPr>
            <p:ph idx="1"/>
          </p:nvPr>
        </p:nvSpPr>
        <p:spPr>
          <a:xfrm>
            <a:off x="355599" y="1295400"/>
            <a:ext cx="11518721" cy="5016500"/>
          </a:xfrm>
        </p:spPr>
        <p:txBody>
          <a:bodyPr>
            <a:normAutofit/>
          </a:bodyPr>
          <a:lstStyle/>
          <a:p>
            <a:r>
              <a:rPr lang="en-US" dirty="0" smtClean="0"/>
              <a:t>Capacity building of your management and staff on LRRD culture at the both pre crises moment and post crisis moment </a:t>
            </a:r>
          </a:p>
          <a:p>
            <a:r>
              <a:rPr lang="en-US" dirty="0" smtClean="0"/>
              <a:t>Build capacity of staff to work with integral perspective, this means the DRR activities must be shared with regular development staff especially the field staff  </a:t>
            </a:r>
          </a:p>
          <a:p>
            <a:r>
              <a:rPr lang="en-US" dirty="0" smtClean="0"/>
              <a:t>Work with networks, where discussion take place on the issue systematic reflection and sharing good practices </a:t>
            </a:r>
          </a:p>
          <a:p>
            <a:r>
              <a:rPr lang="en-US" dirty="0" smtClean="0"/>
              <a:t>Design the integrated program to address all the risk prevailing around and faced in past. </a:t>
            </a:r>
          </a:p>
          <a:p>
            <a:r>
              <a:rPr lang="en-US" dirty="0" smtClean="0"/>
              <a:t>Take up lobby with donor </a:t>
            </a:r>
          </a:p>
          <a:p>
            <a:r>
              <a:rPr lang="en-US" dirty="0" smtClean="0"/>
              <a:t>Funding partners etc.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677" y="5387013"/>
            <a:ext cx="927277" cy="924887"/>
          </a:xfrm>
          <a:prstGeom prst="rect">
            <a:avLst/>
          </a:prstGeom>
        </p:spPr>
      </p:pic>
    </p:spTree>
    <p:extLst>
      <p:ext uri="{BB962C8B-B14F-4D97-AF65-F5344CB8AC3E}">
        <p14:creationId xmlns:p14="http://schemas.microsoft.com/office/powerpoint/2010/main" val="222178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8765"/>
            <a:ext cx="10515600" cy="1434743"/>
          </a:xfrm>
        </p:spPr>
        <p:txBody>
          <a:bodyPr>
            <a:normAutofit fontScale="90000"/>
          </a:bodyPr>
          <a:lstStyle/>
          <a:p>
            <a:r>
              <a:rPr lang="en-US" dirty="0" smtClean="0">
                <a:solidFill>
                  <a:srgbClr val="00B0F0"/>
                </a:solidFill>
              </a:rPr>
              <a:t>What it Means and What Type of Activities are Mostly Planed in Different Phases</a:t>
            </a:r>
            <a:r>
              <a:rPr lang="en-US" dirty="0">
                <a:solidFill>
                  <a:srgbClr val="00B0F0"/>
                </a:solidFill>
              </a:rPr>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838200" y="2727616"/>
            <a:ext cx="9052775" cy="2694859"/>
          </a:xfrm>
        </p:spPr>
        <p:txBody>
          <a:bodyPr>
            <a:normAutofit/>
          </a:bodyPr>
          <a:lstStyle/>
          <a:p>
            <a:r>
              <a:rPr lang="en-US" sz="4000" dirty="0" smtClean="0"/>
              <a:t>Relief</a:t>
            </a:r>
          </a:p>
          <a:p>
            <a:r>
              <a:rPr lang="en-US" sz="4000" dirty="0" smtClean="0"/>
              <a:t>Rehabilitation </a:t>
            </a:r>
            <a:endParaRPr lang="en-US" sz="4000" dirty="0"/>
          </a:p>
          <a:p>
            <a:r>
              <a:rPr lang="en-US" sz="4000" dirty="0" smtClean="0"/>
              <a:t>Development</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677" y="5387013"/>
            <a:ext cx="927277" cy="924887"/>
          </a:xfrm>
          <a:prstGeom prst="rect">
            <a:avLst/>
          </a:prstGeom>
        </p:spPr>
      </p:pic>
    </p:spTree>
    <p:extLst>
      <p:ext uri="{BB962C8B-B14F-4D97-AF65-F5344CB8AC3E}">
        <p14:creationId xmlns:p14="http://schemas.microsoft.com/office/powerpoint/2010/main" val="2997109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2358" t="11592" r="3434" b="17107"/>
          <a:stretch/>
        </p:blipFill>
        <p:spPr bwMode="auto">
          <a:xfrm>
            <a:off x="304801" y="419100"/>
            <a:ext cx="10901688" cy="5757863"/>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407" y="5812016"/>
            <a:ext cx="927277" cy="924887"/>
          </a:xfrm>
          <a:prstGeom prst="rect">
            <a:avLst/>
          </a:prstGeom>
        </p:spPr>
      </p:pic>
    </p:spTree>
    <p:extLst>
      <p:ext uri="{BB962C8B-B14F-4D97-AF65-F5344CB8AC3E}">
        <p14:creationId xmlns:p14="http://schemas.microsoft.com/office/powerpoint/2010/main" val="3849889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hank you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32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9964" y="3953816"/>
            <a:ext cx="2725719" cy="2718694"/>
          </a:xfrm>
          <a:prstGeom prst="rect">
            <a:avLst/>
          </a:prstGeom>
        </p:spPr>
      </p:pic>
    </p:spTree>
    <p:extLst>
      <p:ext uri="{BB962C8B-B14F-4D97-AF65-F5344CB8AC3E}">
        <p14:creationId xmlns:p14="http://schemas.microsoft.com/office/powerpoint/2010/main" val="207808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63" y="489515"/>
            <a:ext cx="11169447" cy="1325563"/>
          </a:xfrm>
        </p:spPr>
        <p:txBody>
          <a:bodyPr/>
          <a:lstStyle/>
          <a:p>
            <a:r>
              <a:rPr lang="en-US" dirty="0" smtClean="0">
                <a:solidFill>
                  <a:srgbClr val="00B0F0"/>
                </a:solidFill>
              </a:rPr>
              <a:t>The Concept of LRRD has Figured on the International Agenda for Decades</a:t>
            </a:r>
            <a:endParaRPr lang="en-US" dirty="0">
              <a:solidFill>
                <a:srgbClr val="00B0F0"/>
              </a:solidFill>
            </a:endParaRPr>
          </a:p>
        </p:txBody>
      </p:sp>
      <p:sp>
        <p:nvSpPr>
          <p:cNvPr id="3" name="Content Placeholder 2"/>
          <p:cNvSpPr>
            <a:spLocks noGrp="1"/>
          </p:cNvSpPr>
          <p:nvPr>
            <p:ph idx="1"/>
          </p:nvPr>
        </p:nvSpPr>
        <p:spPr>
          <a:xfrm>
            <a:off x="588964" y="2276386"/>
            <a:ext cx="11066417" cy="3171378"/>
          </a:xfrm>
        </p:spPr>
        <p:txBody>
          <a:bodyPr>
            <a:normAutofit lnSpcReduction="10000"/>
          </a:bodyPr>
          <a:lstStyle/>
          <a:p>
            <a:r>
              <a:rPr lang="en-US" sz="3600" dirty="0" smtClean="0"/>
              <a:t>It originated in the 1980s- (funding gap- identified by the practitioners and academic food crisis in Africa)</a:t>
            </a:r>
          </a:p>
          <a:p>
            <a:r>
              <a:rPr lang="en-US" sz="3600" dirty="0" smtClean="0"/>
              <a:t>LRRD is to link short-term relief measures with longer term development programmes in order to create synergies and provide a more sustainable response to crisis situations.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2193" y="5714519"/>
            <a:ext cx="927277" cy="924887"/>
          </a:xfrm>
          <a:prstGeom prst="rect">
            <a:avLst/>
          </a:prstGeom>
        </p:spPr>
      </p:pic>
    </p:spTree>
    <p:extLst>
      <p:ext uri="{BB962C8B-B14F-4D97-AF65-F5344CB8AC3E}">
        <p14:creationId xmlns:p14="http://schemas.microsoft.com/office/powerpoint/2010/main" val="2154746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811" y="1010194"/>
            <a:ext cx="10630989" cy="5166769"/>
          </a:xfrm>
        </p:spPr>
        <p:txBody>
          <a:bodyPr/>
          <a:lstStyle/>
          <a:p>
            <a:pPr marL="0" indent="0">
              <a:buNone/>
            </a:pPr>
            <a:r>
              <a:rPr lang="en-US" sz="8000" dirty="0"/>
              <a:t>What are the </a:t>
            </a:r>
            <a:r>
              <a:rPr lang="en-US" sz="8000" dirty="0" smtClean="0"/>
              <a:t>Principles? </a:t>
            </a:r>
            <a:endParaRPr lang="en-US" sz="8000" dirty="0"/>
          </a:p>
          <a:p>
            <a:pPr marL="0" indent="0" algn="ctr">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640852" y="2879543"/>
            <a:ext cx="2457450" cy="24574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040" y="5567317"/>
            <a:ext cx="927277" cy="924887"/>
          </a:xfrm>
          <a:prstGeom prst="rect">
            <a:avLst/>
          </a:prstGeom>
        </p:spPr>
      </p:pic>
    </p:spTree>
    <p:extLst>
      <p:ext uri="{BB962C8B-B14F-4D97-AF65-F5344CB8AC3E}">
        <p14:creationId xmlns:p14="http://schemas.microsoft.com/office/powerpoint/2010/main" val="89036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744"/>
          </a:xfrm>
        </p:spPr>
        <p:txBody>
          <a:bodyPr>
            <a:normAutofit/>
          </a:bodyPr>
          <a:lstStyle/>
          <a:p>
            <a:r>
              <a:rPr lang="en-US" sz="6000" dirty="0" smtClean="0">
                <a:solidFill>
                  <a:srgbClr val="00B0F0"/>
                </a:solidFill>
              </a:rPr>
              <a:t>Principles</a:t>
            </a:r>
            <a:endParaRPr lang="en-US" sz="6000" dirty="0">
              <a:solidFill>
                <a:srgbClr val="00B0F0"/>
              </a:solidFill>
            </a:endParaRPr>
          </a:p>
        </p:txBody>
      </p:sp>
      <p:sp>
        <p:nvSpPr>
          <p:cNvPr id="3" name="Content Placeholder 2"/>
          <p:cNvSpPr>
            <a:spLocks noGrp="1"/>
          </p:cNvSpPr>
          <p:nvPr>
            <p:ph idx="1"/>
          </p:nvPr>
        </p:nvSpPr>
        <p:spPr>
          <a:xfrm>
            <a:off x="838199" y="1384663"/>
            <a:ext cx="11152031" cy="4792300"/>
          </a:xfrm>
        </p:spPr>
        <p:txBody>
          <a:bodyPr>
            <a:normAutofit/>
          </a:bodyPr>
          <a:lstStyle/>
          <a:p>
            <a:r>
              <a:rPr lang="en-US" dirty="0" smtClean="0"/>
              <a:t>Good </a:t>
            </a:r>
            <a:r>
              <a:rPr lang="en-US" dirty="0"/>
              <a:t>Humanitarian </a:t>
            </a:r>
            <a:r>
              <a:rPr lang="en-US" dirty="0" err="1"/>
              <a:t>Donorship</a:t>
            </a:r>
            <a:r>
              <a:rPr lang="en-US" dirty="0"/>
              <a:t>, </a:t>
            </a:r>
            <a:endParaRPr lang="en-US" dirty="0" smtClean="0"/>
          </a:p>
          <a:p>
            <a:r>
              <a:rPr lang="en-US" dirty="0" smtClean="0"/>
              <a:t>Humanitarian </a:t>
            </a:r>
            <a:r>
              <a:rPr lang="en-US" dirty="0"/>
              <a:t>assistance should be provided in 'ways that are supportive of recovery and long-term development, striving to ensure support, </a:t>
            </a:r>
            <a:endParaRPr lang="en-US" dirty="0" smtClean="0"/>
          </a:p>
          <a:p>
            <a:r>
              <a:rPr lang="en-US" dirty="0"/>
              <a:t>W</a:t>
            </a:r>
            <a:r>
              <a:rPr lang="en-US" dirty="0" smtClean="0"/>
              <a:t>here </a:t>
            </a:r>
            <a:r>
              <a:rPr lang="en-US" dirty="0"/>
              <a:t>appropriate, to the maintenance and return of sustainable livelihoods and transitions from humanitarian relief to recovery and </a:t>
            </a:r>
            <a:r>
              <a:rPr lang="en-US" dirty="0" smtClean="0"/>
              <a:t>development. </a:t>
            </a:r>
          </a:p>
          <a:p>
            <a:r>
              <a:rPr lang="en-US" dirty="0" smtClean="0"/>
              <a:t>In </a:t>
            </a:r>
            <a:r>
              <a:rPr lang="en-US" dirty="0"/>
              <a:t>turn, well-designed development cooperation programmes should reduce the need for emergency relief, and LRRD development activities should include measures for conflict prevention, disaster risk reduction, disaster preparedness and the development of early warning systems.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8997" y="5714519"/>
            <a:ext cx="927277" cy="924887"/>
          </a:xfrm>
          <a:prstGeom prst="rect">
            <a:avLst/>
          </a:prstGeom>
        </p:spPr>
      </p:pic>
    </p:spTree>
    <p:extLst>
      <p:ext uri="{BB962C8B-B14F-4D97-AF65-F5344CB8AC3E}">
        <p14:creationId xmlns:p14="http://schemas.microsoft.com/office/powerpoint/2010/main" val="293061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15"/>
            <a:ext cx="10515600" cy="1325563"/>
          </a:xfrm>
        </p:spPr>
        <p:txBody>
          <a:bodyPr>
            <a:normAutofit/>
          </a:bodyPr>
          <a:lstStyle/>
          <a:p>
            <a:r>
              <a:rPr lang="en-US" sz="6000" dirty="0" smtClean="0">
                <a:solidFill>
                  <a:srgbClr val="00B0F0"/>
                </a:solidFill>
              </a:rPr>
              <a:t>Purpose</a:t>
            </a:r>
            <a:r>
              <a:rPr lang="en-US" sz="6000" b="1" dirty="0" smtClean="0">
                <a:solidFill>
                  <a:srgbClr val="00B0F0"/>
                </a:solidFill>
              </a:rPr>
              <a:t> </a:t>
            </a:r>
            <a:endParaRPr lang="en-US" sz="6000" b="1" dirty="0">
              <a:solidFill>
                <a:srgbClr val="00B0F0"/>
              </a:solidFill>
            </a:endParaRPr>
          </a:p>
        </p:txBody>
      </p:sp>
      <p:sp>
        <p:nvSpPr>
          <p:cNvPr id="3" name="Content Placeholder 2"/>
          <p:cNvSpPr>
            <a:spLocks noGrp="1"/>
          </p:cNvSpPr>
          <p:nvPr>
            <p:ph idx="1"/>
          </p:nvPr>
        </p:nvSpPr>
        <p:spPr>
          <a:xfrm>
            <a:off x="838200" y="1941535"/>
            <a:ext cx="11023242" cy="3003952"/>
          </a:xfrm>
        </p:spPr>
        <p:txBody>
          <a:bodyPr>
            <a:normAutofit/>
          </a:bodyPr>
          <a:lstStyle/>
          <a:p>
            <a:r>
              <a:rPr lang="en-US" sz="4000" dirty="0" smtClean="0"/>
              <a:t>Better </a:t>
            </a:r>
            <a:r>
              <a:rPr lang="en-US" sz="4000" dirty="0"/>
              <a:t>‘development’ can reduce long-term relief needs, while well-targeted relief programs can support community development. </a:t>
            </a:r>
            <a:endParaRPr lang="en-US" sz="4000" dirty="0" smtClean="0"/>
          </a:p>
          <a:p>
            <a:r>
              <a:rPr lang="en-US" sz="4000" dirty="0" smtClean="0"/>
              <a:t>To </a:t>
            </a:r>
            <a:r>
              <a:rPr lang="en-US" sz="4000" dirty="0"/>
              <a:t>reinforce existing aid structures and cultures where disasters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677" y="5387013"/>
            <a:ext cx="927277" cy="924887"/>
          </a:xfrm>
          <a:prstGeom prst="rect">
            <a:avLst/>
          </a:prstGeom>
        </p:spPr>
      </p:pic>
    </p:spTree>
    <p:extLst>
      <p:ext uri="{BB962C8B-B14F-4D97-AF65-F5344CB8AC3E}">
        <p14:creationId xmlns:p14="http://schemas.microsoft.com/office/powerpoint/2010/main" val="227137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Program, project do you have --- example </a:t>
            </a:r>
            <a:endParaRPr lang="en-US" dirty="0"/>
          </a:p>
        </p:txBody>
      </p:sp>
      <p:pic>
        <p:nvPicPr>
          <p:cNvPr id="2050" name="Picture 2" descr="Image result for shar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690688"/>
            <a:ext cx="6904357" cy="4693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915" y="4937413"/>
            <a:ext cx="1378039" cy="1374487"/>
          </a:xfrm>
          <a:prstGeom prst="rect">
            <a:avLst/>
          </a:prstGeom>
        </p:spPr>
      </p:pic>
    </p:spTree>
    <p:extLst>
      <p:ext uri="{BB962C8B-B14F-4D97-AF65-F5344CB8AC3E}">
        <p14:creationId xmlns:p14="http://schemas.microsoft.com/office/powerpoint/2010/main" val="3426311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38573" y="365125"/>
            <a:ext cx="10243233" cy="6330830"/>
          </a:xfrm>
          <a:prstGeom prst="rect">
            <a:avLst/>
          </a:prstGeom>
        </p:spPr>
      </p:pic>
    </p:spTree>
    <p:extLst>
      <p:ext uri="{BB962C8B-B14F-4D97-AF65-F5344CB8AC3E}">
        <p14:creationId xmlns:p14="http://schemas.microsoft.com/office/powerpoint/2010/main" val="251523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2486" t="11099" r="9261" b="14159"/>
          <a:stretch/>
        </p:blipFill>
        <p:spPr bwMode="auto">
          <a:xfrm>
            <a:off x="12879" y="0"/>
            <a:ext cx="11539471" cy="6310647"/>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1438" y="5657469"/>
            <a:ext cx="927277" cy="924887"/>
          </a:xfrm>
          <a:prstGeom prst="rect">
            <a:avLst/>
          </a:prstGeom>
        </p:spPr>
      </p:pic>
    </p:spTree>
    <p:extLst>
      <p:ext uri="{BB962C8B-B14F-4D97-AF65-F5344CB8AC3E}">
        <p14:creationId xmlns:p14="http://schemas.microsoft.com/office/powerpoint/2010/main" val="361667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1093</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Linking Relief, Rehabilitation, and Development (LRRD)</vt:lpstr>
      <vt:lpstr>What it Means and What Type of Activities are Mostly Planed in Different Phases </vt:lpstr>
      <vt:lpstr>The Concept of LRRD has Figured on the International Agenda for Decades</vt:lpstr>
      <vt:lpstr>PowerPoint Presentation</vt:lpstr>
      <vt:lpstr>Principles</vt:lpstr>
      <vt:lpstr>Purpose </vt:lpstr>
      <vt:lpstr>Any Program, project do you have --- example </vt:lpstr>
      <vt:lpstr>PowerPoint Presentation</vt:lpstr>
      <vt:lpstr>PowerPoint Presentation</vt:lpstr>
      <vt:lpstr>The Concept has Evolved over Time and Today Implies Adopting A Continuum Approach.</vt:lpstr>
      <vt:lpstr>PowerPoint Presentation</vt:lpstr>
      <vt:lpstr>Continuum Paradigms </vt:lpstr>
      <vt:lpstr>Continuum Paradigms</vt:lpstr>
      <vt:lpstr>Is it a New Agenda?</vt:lpstr>
      <vt:lpstr>PowerPoint Presentation</vt:lpstr>
      <vt:lpstr>The Renewed Interest in LRRD</vt:lpstr>
      <vt:lpstr>Resilience </vt:lpstr>
      <vt:lpstr>The Proposed  Question While Developing The Program</vt:lpstr>
      <vt:lpstr>Needed for Organizations</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Relief, Rehabilitation, and Development (LRRD)</dc:title>
  <dc:creator>PGGA</dc:creator>
  <cp:lastModifiedBy>SPO1</cp:lastModifiedBy>
  <cp:revision>34</cp:revision>
  <dcterms:created xsi:type="dcterms:W3CDTF">2022-04-13T02:02:57Z</dcterms:created>
  <dcterms:modified xsi:type="dcterms:W3CDTF">2022-04-14T06:28:18Z</dcterms:modified>
</cp:coreProperties>
</file>